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89" r:id="rId2"/>
  </p:sldMasterIdLst>
  <p:notesMasterIdLst>
    <p:notesMasterId r:id="rId35"/>
  </p:notesMasterIdLst>
  <p:sldIdLst>
    <p:sldId id="430" r:id="rId3"/>
    <p:sldId id="429" r:id="rId4"/>
    <p:sldId id="421" r:id="rId5"/>
    <p:sldId id="498" r:id="rId6"/>
    <p:sldId id="431" r:id="rId7"/>
    <p:sldId id="422" r:id="rId8"/>
    <p:sldId id="423" r:id="rId9"/>
    <p:sldId id="294" r:id="rId10"/>
    <p:sldId id="481" r:id="rId11"/>
    <p:sldId id="482" r:id="rId12"/>
    <p:sldId id="483" r:id="rId13"/>
    <p:sldId id="484" r:id="rId14"/>
    <p:sldId id="485" r:id="rId15"/>
    <p:sldId id="486" r:id="rId16"/>
    <p:sldId id="487" r:id="rId17"/>
    <p:sldId id="488" r:id="rId18"/>
    <p:sldId id="489" r:id="rId19"/>
    <p:sldId id="495" r:id="rId20"/>
    <p:sldId id="493" r:id="rId21"/>
    <p:sldId id="494" r:id="rId22"/>
    <p:sldId id="424" r:id="rId23"/>
    <p:sldId id="438" r:id="rId24"/>
    <p:sldId id="490" r:id="rId25"/>
    <p:sldId id="496" r:id="rId26"/>
    <p:sldId id="497" r:id="rId27"/>
    <p:sldId id="425" r:id="rId28"/>
    <p:sldId id="449" r:id="rId29"/>
    <p:sldId id="426" r:id="rId30"/>
    <p:sldId id="466" r:id="rId31"/>
    <p:sldId id="468" r:id="rId32"/>
    <p:sldId id="470" r:id="rId33"/>
    <p:sldId id="428" r:id="rId3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6455"/>
    <a:srgbClr val="000000"/>
    <a:srgbClr val="117A68"/>
    <a:srgbClr val="0E6254"/>
    <a:srgbClr val="5AC8AD"/>
    <a:srgbClr val="28967B"/>
    <a:srgbClr val="409486"/>
    <a:srgbClr val="32BB99"/>
    <a:srgbClr val="189E79"/>
    <a:srgbClr val="63C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等线" charset="0"/>
                <a:ea typeface="等线" charset="0"/>
                <a:cs typeface="等线" charset="0"/>
              </a:defRPr>
            </a:lvl1pPr>
          </a:lstStyle>
          <a:p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等线" charset="0"/>
                <a:ea typeface="等线" charset="0"/>
                <a:cs typeface="等线" charset="0"/>
              </a:defRPr>
            </a:lvl1pPr>
          </a:lstStyle>
          <a:p>
            <a:fld id="{36A6FA76-B656-4F47-916D-98CE0ACD6C51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等线" charset="0"/>
                <a:ea typeface="等线" charset="0"/>
                <a:cs typeface="等线" charset="0"/>
              </a:defRPr>
            </a:lvl1pPr>
          </a:lstStyle>
          <a:p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等线" charset="0"/>
                <a:ea typeface="等线" charset="0"/>
                <a:cs typeface="等线" charset="0"/>
              </a:defRPr>
            </a:lvl1pPr>
          </a:lstStyle>
          <a:p>
            <a:fld id="{2EC21904-670D-4D4A-8D73-9D2C6091C9B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8684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charset="0"/>
        <a:ea typeface="等线" charset="0"/>
        <a:cs typeface="等线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charset="0"/>
        <a:ea typeface="等线" charset="0"/>
        <a:cs typeface="等线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charset="0"/>
        <a:ea typeface="等线" charset="0"/>
        <a:cs typeface="等线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charset="0"/>
        <a:ea typeface="等线" charset="0"/>
        <a:cs typeface="等线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charset="0"/>
        <a:ea typeface="等线" charset="0"/>
        <a:cs typeface="等线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5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6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7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8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0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1904-670D-4D4A-8D73-9D2C6091C9B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13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16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2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17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053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18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311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19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5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20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793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3B852F18-F7D6-714E-BBF5-B7E6F958A94D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22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3B852F18-F7D6-714E-BBF5-B7E6F958A94D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23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903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3B852F18-F7D6-714E-BBF5-B7E6F958A94D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24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582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3B852F18-F7D6-714E-BBF5-B7E6F958A94D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25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70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27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8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endParaRPr lang="zh-CN" altLang="en-US" dirty="0"/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29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F40646E5-92F2-C14A-B104-AAF554174383}" type="slidenum">
              <a:rPr lang="zh-CN" altLang="en-US" sz="120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</a:rPr>
              <a:pPr algn="r" eaLnBrk="1" hangingPunct="1"/>
              <a:t>31</a:t>
            </a:fld>
            <a:endParaRPr lang="zh-CN" altLang="en-US" sz="1200">
              <a:solidFill>
                <a:srgbClr val="000000"/>
              </a:solidFill>
              <a:latin typeface="等线" charset="0"/>
              <a:ea typeface="等线" charset="0"/>
              <a:cs typeface="等线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9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04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10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68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11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637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12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97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13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6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14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133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15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61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485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10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349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43D4BE-1722-9F49-9F9F-7FF6354AFCE3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67A9D-BD48-854D-A411-595834AC2D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294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70EA36-2D4D-CD48-B0E0-163CB61D6AAD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079F1-C158-3C45-8654-2E77C9C5EE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449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F397FA-9BB2-4F4D-BA7B-6F528808D95A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25BA18-A2E0-A24F-BB06-5141E20AF10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225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9EA187-FB25-0D46-B729-0B14878C664C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14C750-6406-5B4F-BF7C-3560ACFD6E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131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86423D-0E9E-C44F-8748-AE76E15B1909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25E336-D749-3244-B0B6-58BE41D949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961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486DA7-EDAB-CC49-A662-6A9B74D165FF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CBDFF-EE58-C34E-915F-F04D11914CD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745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DCB89A-77A3-A643-98D8-E3C3B752F66A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831E5-C1CD-884A-90F4-2015109017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57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0397FC-ADC2-CD41-946C-43852BC7709C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C117E2-A73D-6245-80AE-7230A05354B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9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376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E2BBC1-28D7-B140-80FC-1B1D576EE970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DB16D7-F158-B14D-A188-D8BB5CAFDE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655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516879-B42B-B54F-83EF-CE7B05F23D8D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620DF-E600-014A-BDC6-CE16DCC97DF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36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542FE8-1AAD-BB41-8EE7-F96A220756F6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D1530A-82A6-3A4E-BC99-4B093087E31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0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051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58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41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04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43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521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222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B7ADD25-1254-8245-B1F9-8D0EF8266EA9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205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05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128402BC-C602-B24A-B218-94FC71A2E5E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577">
            <a:off x="1617663" y="166040"/>
            <a:ext cx="8763000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0" y="1352456"/>
            <a:ext cx="12191999" cy="13637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>
              <a:lnSpc>
                <a:spcPct val="140000"/>
              </a:lnSpc>
            </a:pPr>
            <a:r>
              <a:rPr lang="en-US" altLang="zh-CN" sz="7200" b="1" spc="200" dirty="0">
                <a:solidFill>
                  <a:schemeClr val="bg1"/>
                </a:solidFill>
              </a:rPr>
              <a:t>Tsingtopia</a:t>
            </a:r>
            <a:endParaRPr lang="zh-CN" altLang="en-US" sz="6600" b="1" spc="3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7" name="文本框 26"/>
          <p:cNvSpPr txBox="1">
            <a:spLocks noChangeArrowheads="1"/>
          </p:cNvSpPr>
          <p:nvPr/>
        </p:nvSpPr>
        <p:spPr bwMode="auto">
          <a:xfrm>
            <a:off x="9161555" y="4542116"/>
            <a:ext cx="2866092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r>
              <a:rPr lang="en-US" altLang="zh-CN" sz="2000" b="1" dirty="0"/>
              <a:t>By Tsingtopia team:</a:t>
            </a:r>
          </a:p>
          <a:p>
            <a:r>
              <a:rPr lang="zh-CN" altLang="en-US" sz="2000" b="1" dirty="0"/>
              <a:t>徐栩海 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马</a:t>
            </a:r>
            <a:r>
              <a:rPr lang="zh-CN" altLang="en-US" sz="2000" b="1" dirty="0"/>
              <a:t>鸿鹏</a:t>
            </a:r>
            <a:endParaRPr lang="en-US" altLang="zh-CN" sz="2000" b="1" dirty="0"/>
          </a:p>
          <a:p>
            <a:r>
              <a:rPr lang="zh-CN" altLang="en-US" sz="2000" b="1" dirty="0"/>
              <a:t>卢翔 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李凯文</a:t>
            </a:r>
            <a:endParaRPr lang="en-US" altLang="zh-CN" sz="2000" b="1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33003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（一） </a:t>
            </a:r>
            <a:r>
              <a:rPr lang="en-US" altLang="zh-CN" sz="2400" b="1" dirty="0" smtClean="0">
                <a:solidFill>
                  <a:schemeClr val="bg1"/>
                </a:solidFill>
                <a:sym typeface="Arial" charset="0"/>
              </a:rPr>
              <a:t>Unity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简介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16137" y="2256500"/>
            <a:ext cx="105634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比较主流的开放游戏引擎：</a:t>
            </a:r>
            <a:r>
              <a:rPr lang="en-US" altLang="zh-CN" sz="2000" dirty="0"/>
              <a:t>Unity 5, Cocos, Unreal Engine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2116137" y="2895902"/>
            <a:ext cx="62015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Unity 5: </a:t>
            </a:r>
            <a:r>
              <a:rPr lang="zh-CN" altLang="en-US" dirty="0"/>
              <a:t>跨平台，</a:t>
            </a:r>
            <a:r>
              <a:rPr lang="en-US" altLang="zh-CN" dirty="0"/>
              <a:t>JS</a:t>
            </a:r>
            <a:r>
              <a:rPr lang="zh-CN" altLang="en-US" dirty="0"/>
              <a:t>、</a:t>
            </a:r>
            <a:r>
              <a:rPr lang="en-US" altLang="zh-CN" dirty="0"/>
              <a:t>C#</a:t>
            </a:r>
            <a:r>
              <a:rPr lang="zh-CN" altLang="en-US" dirty="0"/>
              <a:t>为开发语言。</a:t>
            </a:r>
            <a:endParaRPr lang="en-US" altLang="zh-CN" dirty="0"/>
          </a:p>
          <a:p>
            <a:r>
              <a:rPr lang="en-US" altLang="zh-CN" dirty="0"/>
              <a:t>Cocos</a:t>
            </a:r>
            <a:r>
              <a:rPr lang="zh-CN" altLang="en-US" dirty="0"/>
              <a:t>：</a:t>
            </a:r>
            <a:r>
              <a:rPr lang="en-US" altLang="zh-CN" dirty="0"/>
              <a:t>JS</a:t>
            </a:r>
            <a:r>
              <a:rPr lang="zh-CN" altLang="en-US" dirty="0"/>
              <a:t>开发，支持</a:t>
            </a:r>
            <a:r>
              <a:rPr lang="en-US" altLang="zh-CN" dirty="0" err="1"/>
              <a:t>Lua</a:t>
            </a:r>
            <a:r>
              <a:rPr lang="zh-CN" altLang="en-US" dirty="0"/>
              <a:t>引擎，有比较成熟的中文文档，完全开源。</a:t>
            </a:r>
            <a:endParaRPr lang="en-US" altLang="zh-CN" dirty="0"/>
          </a:p>
          <a:p>
            <a:r>
              <a:rPr lang="en-US" altLang="zh-CN" dirty="0"/>
              <a:t>Unreal Engine 4</a:t>
            </a:r>
            <a:r>
              <a:rPr lang="zh-CN" altLang="en-US" dirty="0"/>
              <a:t>：与</a:t>
            </a:r>
            <a:r>
              <a:rPr lang="en-US" altLang="zh-CN" dirty="0"/>
              <a:t>Unity5</a:t>
            </a:r>
            <a:r>
              <a:rPr lang="zh-CN" altLang="en-US" dirty="0"/>
              <a:t>类似。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1022940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（一） </a:t>
            </a:r>
            <a:r>
              <a:rPr lang="en-US" altLang="zh-CN" sz="2400" b="1" dirty="0" smtClean="0">
                <a:solidFill>
                  <a:schemeClr val="bg1"/>
                </a:solidFill>
                <a:sym typeface="Arial" charset="0"/>
              </a:rPr>
              <a:t>Unity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简介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16137" y="2256500"/>
            <a:ext cx="105634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比较主流的开放游戏引擎：</a:t>
            </a:r>
            <a:r>
              <a:rPr lang="en-US" altLang="zh-CN" sz="2000" dirty="0"/>
              <a:t>Unity 5, Cocos, Unreal Engine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2116137" y="2895902"/>
            <a:ext cx="62015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Unity 5: </a:t>
            </a:r>
            <a:r>
              <a:rPr lang="zh-CN" altLang="en-US" dirty="0"/>
              <a:t>跨平台，</a:t>
            </a:r>
            <a:r>
              <a:rPr lang="en-US" altLang="zh-CN" dirty="0"/>
              <a:t>JS</a:t>
            </a:r>
            <a:r>
              <a:rPr lang="zh-CN" altLang="en-US" dirty="0"/>
              <a:t>、</a:t>
            </a:r>
            <a:r>
              <a:rPr lang="en-US" altLang="zh-CN" dirty="0"/>
              <a:t>C#</a:t>
            </a:r>
            <a:r>
              <a:rPr lang="zh-CN" altLang="en-US" dirty="0"/>
              <a:t>为开发语言。</a:t>
            </a:r>
            <a:endParaRPr lang="en-US" altLang="zh-CN" dirty="0"/>
          </a:p>
          <a:p>
            <a:r>
              <a:rPr lang="en-US" altLang="zh-CN" dirty="0"/>
              <a:t>Cocos</a:t>
            </a:r>
            <a:r>
              <a:rPr lang="zh-CN" altLang="en-US" dirty="0"/>
              <a:t>：</a:t>
            </a:r>
            <a:r>
              <a:rPr lang="en-US" altLang="zh-CN" dirty="0"/>
              <a:t>JS</a:t>
            </a:r>
            <a:r>
              <a:rPr lang="zh-CN" altLang="en-US" dirty="0"/>
              <a:t>开发，支持</a:t>
            </a:r>
            <a:r>
              <a:rPr lang="en-US" altLang="zh-CN" dirty="0" err="1"/>
              <a:t>Lua</a:t>
            </a:r>
            <a:r>
              <a:rPr lang="zh-CN" altLang="en-US" dirty="0"/>
              <a:t>引擎，有比较成熟的中文文档，完全开源。</a:t>
            </a:r>
            <a:endParaRPr lang="en-US" altLang="zh-CN" dirty="0"/>
          </a:p>
          <a:p>
            <a:r>
              <a:rPr lang="en-US" altLang="zh-CN" dirty="0"/>
              <a:t>Unreal Engine 4</a:t>
            </a:r>
            <a:r>
              <a:rPr lang="zh-CN" altLang="en-US" dirty="0"/>
              <a:t>：与</a:t>
            </a:r>
            <a:r>
              <a:rPr lang="en-US" altLang="zh-CN" dirty="0"/>
              <a:t>Unity5</a:t>
            </a:r>
            <a:r>
              <a:rPr lang="zh-CN" altLang="en-US" dirty="0"/>
              <a:t>类似。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01534675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（一） </a:t>
            </a:r>
            <a:r>
              <a:rPr lang="en-US" altLang="zh-CN" sz="2400" b="1" dirty="0" smtClean="0">
                <a:solidFill>
                  <a:schemeClr val="bg1"/>
                </a:solidFill>
                <a:sym typeface="Arial" charset="0"/>
              </a:rPr>
              <a:t>Unity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简介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74121" y="598197"/>
            <a:ext cx="3612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Unity</a:t>
            </a:r>
            <a:r>
              <a:rPr lang="zh-CN" altLang="en-US" sz="2000" dirty="0" smtClean="0"/>
              <a:t>游戏引擎中的游戏循环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9" y="1965063"/>
            <a:ext cx="5760732" cy="43190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" t="16816" r="574" b="46197"/>
          <a:stretch/>
        </p:blipFill>
        <p:spPr>
          <a:xfrm>
            <a:off x="6431268" y="4595584"/>
            <a:ext cx="5760732" cy="1597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68" y="998307"/>
            <a:ext cx="5760732" cy="43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80524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（二）架构设计 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12" name="稻壳儿小白白(http://dwz.cn/Wu2UP)"/>
          <p:cNvSpPr txBox="1">
            <a:spLocks noChangeArrowheads="1"/>
          </p:cNvSpPr>
          <p:nvPr/>
        </p:nvSpPr>
        <p:spPr bwMode="auto">
          <a:xfrm>
            <a:off x="1133144" y="1993005"/>
            <a:ext cx="5201915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环境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三维模型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日照系统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相机系统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第三人称跟随的视角相机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自由视角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上帝视角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GUI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设置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任务面板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剧情对话框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任务系统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实现任务之间的</a:t>
            </a:r>
            <a:r>
              <a:rPr lang="zh-CN" altLang="en-US" sz="2000" b="1" dirty="0" smtClean="0"/>
              <a:t>激活</a:t>
            </a:r>
            <a:endParaRPr lang="en-US" altLang="zh-CN" sz="20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7158015" y="1993005"/>
            <a:ext cx="330090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通信系统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实现不同类之间事件的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人物系统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b="1" dirty="0"/>
              <a:t>NPC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敌人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玩家</a:t>
            </a:r>
            <a:endParaRPr lang="en-US" altLang="zh-CN" sz="20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66360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（二）架构设计 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39" y="2070059"/>
            <a:ext cx="6011745" cy="44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4805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07" y="825500"/>
            <a:ext cx="5235961" cy="54171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05" y="2082232"/>
            <a:ext cx="3595976" cy="4488446"/>
          </a:xfrm>
          <a:prstGeom prst="rect">
            <a:avLst/>
          </a:prstGeom>
        </p:spPr>
      </p:pic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0"/>
            <a:ext cx="6466901" cy="1078007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（二）架构设计（单件模式和工厂模式实现</a:t>
            </a:r>
            <a:r>
              <a:rPr lang="en-US" altLang="zh-CN" sz="2400" b="1" dirty="0" smtClean="0">
                <a:solidFill>
                  <a:schemeClr val="bg1"/>
                </a:solidFill>
                <a:sym typeface="Arial" charset="0"/>
              </a:rPr>
              <a:t>Task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） 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12237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45716" cy="117716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（二）架构设计（有限状态机控制人物和怪物状态的变化） 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80" y="825500"/>
            <a:ext cx="5725352" cy="50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566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160480" cy="780551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</a:t>
            </a:r>
            <a:r>
              <a:rPr lang="zh-CN" altLang="en-US" sz="2400" b="1" dirty="0">
                <a:solidFill>
                  <a:schemeClr val="bg1"/>
                </a:solidFill>
                <a:sym typeface="Arial" charset="0"/>
              </a:rPr>
              <a:t>三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）软件测试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56752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160480" cy="780551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</a:t>
            </a:r>
            <a:r>
              <a:rPr lang="zh-CN" altLang="en-US" sz="2400" b="1" dirty="0">
                <a:solidFill>
                  <a:schemeClr val="bg1"/>
                </a:solidFill>
                <a:sym typeface="Arial" charset="0"/>
              </a:rPr>
              <a:t>三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）软件测试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70552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160480" cy="780551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（四）模型设计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7" name="Picture 2" descr="https://encrypted-tbn0.gstatic.com/images?q=tbn:ANd9GcSfAb6_umfBqzy96jx5Fy7MIG3vDBLQ95FwUKj_S_cHenN7L0ToRgs-m6-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469" y="1467719"/>
            <a:ext cx="19431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457" y="3985481"/>
            <a:ext cx="2143125" cy="2143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58" y="2654014"/>
            <a:ext cx="9286875" cy="3924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11323" y="98168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/>
              <a:t>使用软件</a:t>
            </a:r>
            <a:r>
              <a:rPr lang="en-US" altLang="zh-CN" sz="2800" dirty="0" smtClean="0"/>
              <a:t>:</a:t>
            </a:r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/>
              <a:t>3ds max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Sketchup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1682576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3306" y="816725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文本框 20"/>
          <p:cNvSpPr txBox="1">
            <a:spLocks noChangeArrowheads="1"/>
          </p:cNvSpPr>
          <p:nvPr/>
        </p:nvSpPr>
        <p:spPr bwMode="auto">
          <a:xfrm>
            <a:off x="8075793" y="919913"/>
            <a:ext cx="39219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en-US" altLang="en-US" sz="2400" b="1" dirty="0" smtClean="0">
                <a:solidFill>
                  <a:srgbClr val="007F58"/>
                </a:solidFill>
                <a:latin typeface="微软雅黑" charset="0"/>
              </a:rPr>
              <a:t>研究背景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6148" name="文本框 21"/>
          <p:cNvSpPr txBox="1">
            <a:spLocks noChangeArrowheads="1"/>
          </p:cNvSpPr>
          <p:nvPr/>
        </p:nvSpPr>
        <p:spPr bwMode="auto">
          <a:xfrm>
            <a:off x="7223306" y="829425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Impact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6149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3306" y="1727950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文本框 25"/>
          <p:cNvSpPr txBox="1">
            <a:spLocks noChangeArrowheads="1"/>
          </p:cNvSpPr>
          <p:nvPr/>
        </p:nvSpPr>
        <p:spPr bwMode="auto">
          <a:xfrm>
            <a:off x="8075794" y="1831138"/>
            <a:ext cx="3429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en-US" altLang="en-US" sz="2400" b="1" dirty="0" smtClean="0">
                <a:solidFill>
                  <a:srgbClr val="007F58"/>
                </a:solidFill>
                <a:latin typeface="微软雅黑" charset="0"/>
              </a:rPr>
              <a:t>相关工作综述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6151" name="文本框 26"/>
          <p:cNvSpPr txBox="1">
            <a:spLocks noChangeArrowheads="1"/>
          </p:cNvSpPr>
          <p:nvPr/>
        </p:nvSpPr>
        <p:spPr bwMode="auto">
          <a:xfrm>
            <a:off x="7223306" y="1740650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6152" name="图片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3306" y="2615363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文本框 28"/>
          <p:cNvSpPr txBox="1">
            <a:spLocks noChangeArrowheads="1"/>
          </p:cNvSpPr>
          <p:nvPr/>
        </p:nvSpPr>
        <p:spPr bwMode="auto">
          <a:xfrm>
            <a:off x="8075794" y="2718550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实验设计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6154" name="文本框 29"/>
          <p:cNvSpPr txBox="1">
            <a:spLocks noChangeArrowheads="1"/>
          </p:cNvSpPr>
          <p:nvPr/>
        </p:nvSpPr>
        <p:spPr bwMode="auto">
          <a:xfrm>
            <a:off x="7223306" y="2628063"/>
            <a:ext cx="5969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6155" name="图片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3306" y="3528175"/>
            <a:ext cx="72548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文本框 31"/>
          <p:cNvSpPr txBox="1">
            <a:spLocks noChangeArrowheads="1"/>
          </p:cNvSpPr>
          <p:nvPr/>
        </p:nvSpPr>
        <p:spPr bwMode="auto">
          <a:xfrm>
            <a:off x="8075794" y="3629775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结果分析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6157" name="文本框 33"/>
          <p:cNvSpPr txBox="1">
            <a:spLocks noChangeArrowheads="1"/>
          </p:cNvSpPr>
          <p:nvPr/>
        </p:nvSpPr>
        <p:spPr bwMode="auto">
          <a:xfrm>
            <a:off x="7223306" y="3540875"/>
            <a:ext cx="5969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Impact" charset="0"/>
              </a:rPr>
              <a:t>4</a:t>
            </a:r>
            <a:endParaRPr lang="zh-CN" altLang="en-US" sz="3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6158" name="图片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3306" y="4439400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9" name="文本框 35"/>
          <p:cNvSpPr txBox="1">
            <a:spLocks noChangeArrowheads="1"/>
          </p:cNvSpPr>
          <p:nvPr/>
        </p:nvSpPr>
        <p:spPr bwMode="auto">
          <a:xfrm>
            <a:off x="8075794" y="4541000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实验结论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6160" name="文本框 37"/>
          <p:cNvSpPr txBox="1">
            <a:spLocks noChangeArrowheads="1"/>
          </p:cNvSpPr>
          <p:nvPr/>
        </p:nvSpPr>
        <p:spPr bwMode="auto">
          <a:xfrm>
            <a:off x="7223306" y="4452100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chemeClr val="bg1"/>
                </a:solidFill>
                <a:latin typeface="Impact" charset="0"/>
              </a:rPr>
              <a:t>5</a:t>
            </a:r>
            <a:endParaRPr lang="zh-CN" altLang="en-US" sz="3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6161" name="图片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577">
            <a:off x="423863" y="1516063"/>
            <a:ext cx="575945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2" name="文本框 32"/>
          <p:cNvSpPr txBox="1">
            <a:spLocks noChangeArrowheads="1"/>
          </p:cNvSpPr>
          <p:nvPr/>
        </p:nvSpPr>
        <p:spPr bwMode="auto">
          <a:xfrm>
            <a:off x="1250950" y="2717800"/>
            <a:ext cx="4445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6600">
                <a:solidFill>
                  <a:schemeClr val="bg1"/>
                </a:solidFill>
                <a:latin typeface="Impact" charset="0"/>
              </a:rPr>
              <a:t>CONTENTS</a:t>
            </a:r>
            <a:endParaRPr lang="zh-CN" altLang="en-US" sz="6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19" name="图片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6295" y="5353796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35"/>
          <p:cNvSpPr txBox="1">
            <a:spLocks noChangeArrowheads="1"/>
          </p:cNvSpPr>
          <p:nvPr/>
        </p:nvSpPr>
        <p:spPr bwMode="auto">
          <a:xfrm>
            <a:off x="8078783" y="5455396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不足与展望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21" name="文本框 37"/>
          <p:cNvSpPr txBox="1">
            <a:spLocks noChangeArrowheads="1"/>
          </p:cNvSpPr>
          <p:nvPr/>
        </p:nvSpPr>
        <p:spPr bwMode="auto">
          <a:xfrm>
            <a:off x="7226295" y="5366496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625" y="4828346"/>
            <a:ext cx="3817766" cy="19128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567" y="3226970"/>
            <a:ext cx="2577538" cy="21467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930" y="1745839"/>
            <a:ext cx="3299680" cy="18889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261" y="1843845"/>
            <a:ext cx="6466303" cy="41453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9050" y="575223"/>
            <a:ext cx="3276600" cy="2019300"/>
          </a:xfrm>
          <a:prstGeom prst="rect">
            <a:avLst/>
          </a:prstGeom>
        </p:spPr>
      </p:pic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160480" cy="780551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（四）模型设计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5468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117A68"/>
                </a:solidFill>
                <a:latin typeface="微软雅黑" charset="0"/>
              </a:rPr>
              <a:t>项目开发管理</a:t>
            </a:r>
            <a:endParaRPr lang="zh-CN" altLang="en-US" sz="4800" b="1" dirty="0">
              <a:solidFill>
                <a:srgbClr val="117A68"/>
              </a:solidFill>
              <a:latin typeface="微软雅黑" charset="0"/>
            </a:endParaRPr>
          </a:p>
        </p:txBody>
      </p:sp>
      <p:grpSp>
        <p:nvGrpSpPr>
          <p:cNvPr id="27651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27652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3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4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1660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1660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稻壳儿小白白(http://dwz.cn/Wu2UP)"/>
          <p:cNvSpPr>
            <a:spLocks noChangeArrowheads="1"/>
          </p:cNvSpPr>
          <p:nvPr/>
        </p:nvSpPr>
        <p:spPr bwMode="auto">
          <a:xfrm>
            <a:off x="1984469" y="1373281"/>
            <a:ext cx="3143250" cy="1014413"/>
          </a:xfrm>
          <a:prstGeom prst="rect">
            <a:avLst/>
          </a:prstGeom>
          <a:noFill/>
          <a:ln w="9525" cmpd="sng">
            <a:solidFill>
              <a:srgbClr val="ADBACA"/>
            </a:solidFill>
            <a:bevel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/>
          <a:p>
            <a:pPr algn="ctr" defTabSz="1217613" eaLnBrk="1" hangingPunct="1"/>
            <a:endParaRPr lang="en-US" sz="3100">
              <a:solidFill>
                <a:srgbClr val="262626"/>
              </a:solidFill>
              <a:sym typeface="Arial" charset="0"/>
            </a:endParaRPr>
          </a:p>
        </p:txBody>
      </p:sp>
      <p:sp>
        <p:nvSpPr>
          <p:cNvPr id="50188" name="稻壳儿小白白(http://dwz.cn/Wu2UP)"/>
          <p:cNvSpPr>
            <a:spLocks noChangeArrowheads="1"/>
          </p:cNvSpPr>
          <p:nvPr/>
        </p:nvSpPr>
        <p:spPr bwMode="auto">
          <a:xfrm>
            <a:off x="1071656" y="1271681"/>
            <a:ext cx="1217613" cy="1217613"/>
          </a:xfrm>
          <a:prstGeom prst="ellipse">
            <a:avLst/>
          </a:prstGeom>
          <a:solidFill>
            <a:srgbClr val="117A68"/>
          </a:solidFill>
          <a:ln>
            <a:noFill/>
          </a:ln>
        </p:spPr>
        <p:txBody>
          <a:bodyPr lIns="121682" tIns="60841" rIns="121682" bIns="60841"/>
          <a:lstStyle/>
          <a:p>
            <a:pPr algn="ctr" defTabSz="1217613" eaLnBrk="1" hangingPunct="1"/>
            <a:endParaRPr lang="en-US" sz="3100">
              <a:solidFill>
                <a:srgbClr val="262626"/>
              </a:solidFill>
              <a:sym typeface="Arial" charset="0"/>
            </a:endParaRPr>
          </a:p>
        </p:txBody>
      </p:sp>
      <p:sp>
        <p:nvSpPr>
          <p:cNvPr id="50206" name="稻壳儿小白白(http://dwz.cn/Wu2UP)"/>
          <p:cNvSpPr txBox="1">
            <a:spLocks noChangeArrowheads="1"/>
          </p:cNvSpPr>
          <p:nvPr/>
        </p:nvSpPr>
        <p:spPr bwMode="auto">
          <a:xfrm>
            <a:off x="2267510" y="1645770"/>
            <a:ext cx="269296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800" b="1" spc="300" dirty="0" smtClean="0">
                <a:solidFill>
                  <a:srgbClr val="445469"/>
                </a:solidFill>
                <a:sym typeface="Arial" charset="0"/>
              </a:rPr>
              <a:t>迭代一阶段</a:t>
            </a:r>
            <a:endParaRPr lang="en-US" sz="2800" b="1" spc="300" dirty="0">
              <a:solidFill>
                <a:srgbClr val="445469"/>
              </a:solidFill>
              <a:sym typeface="Arial" charset="0"/>
            </a:endParaRPr>
          </a:p>
        </p:txBody>
      </p:sp>
      <p:pic>
        <p:nvPicPr>
          <p:cNvPr id="50218" name="图片 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19" name="文本框 69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项目开发管理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50220" name="文本框 72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45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99" y="1628589"/>
            <a:ext cx="677302" cy="53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1" y="2643002"/>
            <a:ext cx="8238671" cy="33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26548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稻壳儿小白白(http://dwz.cn/Wu2UP)"/>
          <p:cNvSpPr>
            <a:spLocks noChangeArrowheads="1"/>
          </p:cNvSpPr>
          <p:nvPr/>
        </p:nvSpPr>
        <p:spPr bwMode="auto">
          <a:xfrm>
            <a:off x="1984469" y="1373281"/>
            <a:ext cx="3143250" cy="1014413"/>
          </a:xfrm>
          <a:prstGeom prst="rect">
            <a:avLst/>
          </a:prstGeom>
          <a:noFill/>
          <a:ln w="9525" cmpd="sng">
            <a:solidFill>
              <a:srgbClr val="ADBACA"/>
            </a:solidFill>
            <a:bevel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/>
          <a:p>
            <a:pPr algn="ctr" defTabSz="1217613" eaLnBrk="1" hangingPunct="1"/>
            <a:endParaRPr lang="en-US" sz="3100">
              <a:solidFill>
                <a:srgbClr val="262626"/>
              </a:solidFill>
              <a:sym typeface="Arial" charset="0"/>
            </a:endParaRPr>
          </a:p>
        </p:txBody>
      </p:sp>
      <p:sp>
        <p:nvSpPr>
          <p:cNvPr id="50188" name="稻壳儿小白白(http://dwz.cn/Wu2UP)"/>
          <p:cNvSpPr>
            <a:spLocks noChangeArrowheads="1"/>
          </p:cNvSpPr>
          <p:nvPr/>
        </p:nvSpPr>
        <p:spPr bwMode="auto">
          <a:xfrm>
            <a:off x="1071656" y="1271681"/>
            <a:ext cx="1217613" cy="1217613"/>
          </a:xfrm>
          <a:prstGeom prst="ellipse">
            <a:avLst/>
          </a:prstGeom>
          <a:solidFill>
            <a:srgbClr val="117A68"/>
          </a:solidFill>
          <a:ln>
            <a:noFill/>
          </a:ln>
        </p:spPr>
        <p:txBody>
          <a:bodyPr lIns="121682" tIns="60841" rIns="121682" bIns="60841"/>
          <a:lstStyle/>
          <a:p>
            <a:pPr algn="ctr" defTabSz="1217613" eaLnBrk="1" hangingPunct="1"/>
            <a:endParaRPr lang="en-US" sz="3100">
              <a:solidFill>
                <a:srgbClr val="262626"/>
              </a:solidFill>
              <a:sym typeface="Arial" charset="0"/>
            </a:endParaRPr>
          </a:p>
        </p:txBody>
      </p:sp>
      <p:sp>
        <p:nvSpPr>
          <p:cNvPr id="50206" name="稻壳儿小白白(http://dwz.cn/Wu2UP)"/>
          <p:cNvSpPr txBox="1">
            <a:spLocks noChangeArrowheads="1"/>
          </p:cNvSpPr>
          <p:nvPr/>
        </p:nvSpPr>
        <p:spPr bwMode="auto">
          <a:xfrm>
            <a:off x="2267510" y="1645770"/>
            <a:ext cx="269296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800" b="1" spc="300" dirty="0" smtClean="0">
                <a:solidFill>
                  <a:srgbClr val="445469"/>
                </a:solidFill>
                <a:sym typeface="Arial" charset="0"/>
              </a:rPr>
              <a:t>迭代一阶段</a:t>
            </a:r>
            <a:endParaRPr lang="en-US" sz="2800" b="1" spc="300" dirty="0">
              <a:solidFill>
                <a:srgbClr val="445469"/>
              </a:solidFill>
              <a:sym typeface="Arial" charset="0"/>
            </a:endParaRPr>
          </a:p>
        </p:txBody>
      </p:sp>
      <p:pic>
        <p:nvPicPr>
          <p:cNvPr id="50218" name="图片 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19" name="文本框 69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项目开发管理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50220" name="文本框 72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45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99" y="1628589"/>
            <a:ext cx="677302" cy="53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269" y="2660183"/>
            <a:ext cx="8276461" cy="39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9657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稻壳儿小白白(http://dwz.cn/Wu2UP)"/>
          <p:cNvSpPr>
            <a:spLocks noChangeArrowheads="1"/>
          </p:cNvSpPr>
          <p:nvPr/>
        </p:nvSpPr>
        <p:spPr bwMode="auto">
          <a:xfrm>
            <a:off x="1984469" y="1373281"/>
            <a:ext cx="3143250" cy="1014413"/>
          </a:xfrm>
          <a:prstGeom prst="rect">
            <a:avLst/>
          </a:prstGeom>
          <a:noFill/>
          <a:ln w="9525" cmpd="sng">
            <a:solidFill>
              <a:srgbClr val="ADBACA"/>
            </a:solidFill>
            <a:bevel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/>
          <a:p>
            <a:pPr algn="ctr" defTabSz="1217613" eaLnBrk="1" hangingPunct="1"/>
            <a:endParaRPr lang="en-US" sz="3100">
              <a:solidFill>
                <a:srgbClr val="262626"/>
              </a:solidFill>
              <a:sym typeface="Arial" charset="0"/>
            </a:endParaRPr>
          </a:p>
        </p:txBody>
      </p:sp>
      <p:sp>
        <p:nvSpPr>
          <p:cNvPr id="50188" name="稻壳儿小白白(http://dwz.cn/Wu2UP)"/>
          <p:cNvSpPr>
            <a:spLocks noChangeArrowheads="1"/>
          </p:cNvSpPr>
          <p:nvPr/>
        </p:nvSpPr>
        <p:spPr bwMode="auto">
          <a:xfrm>
            <a:off x="1071656" y="1271681"/>
            <a:ext cx="1217613" cy="1217613"/>
          </a:xfrm>
          <a:prstGeom prst="ellipse">
            <a:avLst/>
          </a:prstGeom>
          <a:solidFill>
            <a:srgbClr val="117A68"/>
          </a:solidFill>
          <a:ln>
            <a:noFill/>
          </a:ln>
        </p:spPr>
        <p:txBody>
          <a:bodyPr lIns="121682" tIns="60841" rIns="121682" bIns="60841"/>
          <a:lstStyle/>
          <a:p>
            <a:pPr algn="ctr" defTabSz="1217613" eaLnBrk="1" hangingPunct="1"/>
            <a:endParaRPr lang="en-US" sz="3100">
              <a:solidFill>
                <a:srgbClr val="262626"/>
              </a:solidFill>
              <a:sym typeface="Arial" charset="0"/>
            </a:endParaRPr>
          </a:p>
        </p:txBody>
      </p:sp>
      <p:sp>
        <p:nvSpPr>
          <p:cNvPr id="50206" name="稻壳儿小白白(http://dwz.cn/Wu2UP)"/>
          <p:cNvSpPr txBox="1">
            <a:spLocks noChangeArrowheads="1"/>
          </p:cNvSpPr>
          <p:nvPr/>
        </p:nvSpPr>
        <p:spPr bwMode="auto">
          <a:xfrm>
            <a:off x="2267510" y="1645770"/>
            <a:ext cx="269296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800" b="1" spc="300" dirty="0" smtClean="0">
                <a:solidFill>
                  <a:srgbClr val="445469"/>
                </a:solidFill>
                <a:sym typeface="Arial" charset="0"/>
              </a:rPr>
              <a:t>迭代二阶段</a:t>
            </a:r>
            <a:endParaRPr lang="en-US" sz="2800" b="1" spc="300" dirty="0">
              <a:solidFill>
                <a:srgbClr val="445469"/>
              </a:solidFill>
              <a:sym typeface="Arial" charset="0"/>
            </a:endParaRPr>
          </a:p>
        </p:txBody>
      </p:sp>
      <p:pic>
        <p:nvPicPr>
          <p:cNvPr id="50218" name="图片 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19" name="文本框 69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项目开发管理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50220" name="文本框 72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45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99" y="1628589"/>
            <a:ext cx="677302" cy="53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269" y="2660183"/>
            <a:ext cx="8229976" cy="40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4774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稻壳儿小白白(http://dwz.cn/Wu2UP)"/>
          <p:cNvSpPr>
            <a:spLocks noChangeArrowheads="1"/>
          </p:cNvSpPr>
          <p:nvPr/>
        </p:nvSpPr>
        <p:spPr bwMode="auto">
          <a:xfrm>
            <a:off x="1984469" y="1373281"/>
            <a:ext cx="3143250" cy="1014413"/>
          </a:xfrm>
          <a:prstGeom prst="rect">
            <a:avLst/>
          </a:prstGeom>
          <a:noFill/>
          <a:ln w="9525" cmpd="sng">
            <a:solidFill>
              <a:srgbClr val="ADBACA"/>
            </a:solidFill>
            <a:bevel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/>
          <a:p>
            <a:pPr algn="ctr" defTabSz="1217613" eaLnBrk="1" hangingPunct="1"/>
            <a:endParaRPr lang="en-US" sz="3100">
              <a:solidFill>
                <a:srgbClr val="262626"/>
              </a:solidFill>
              <a:sym typeface="Arial" charset="0"/>
            </a:endParaRPr>
          </a:p>
        </p:txBody>
      </p:sp>
      <p:sp>
        <p:nvSpPr>
          <p:cNvPr id="50188" name="稻壳儿小白白(http://dwz.cn/Wu2UP)"/>
          <p:cNvSpPr>
            <a:spLocks noChangeArrowheads="1"/>
          </p:cNvSpPr>
          <p:nvPr/>
        </p:nvSpPr>
        <p:spPr bwMode="auto">
          <a:xfrm>
            <a:off x="1071656" y="1271681"/>
            <a:ext cx="1217613" cy="1217613"/>
          </a:xfrm>
          <a:prstGeom prst="ellipse">
            <a:avLst/>
          </a:prstGeom>
          <a:solidFill>
            <a:srgbClr val="117A68"/>
          </a:solidFill>
          <a:ln>
            <a:noFill/>
          </a:ln>
        </p:spPr>
        <p:txBody>
          <a:bodyPr lIns="121682" tIns="60841" rIns="121682" bIns="60841"/>
          <a:lstStyle/>
          <a:p>
            <a:pPr algn="ctr" defTabSz="1217613" eaLnBrk="1" hangingPunct="1"/>
            <a:endParaRPr lang="en-US" sz="3100">
              <a:solidFill>
                <a:srgbClr val="262626"/>
              </a:solidFill>
              <a:sym typeface="Arial" charset="0"/>
            </a:endParaRPr>
          </a:p>
        </p:txBody>
      </p:sp>
      <p:sp>
        <p:nvSpPr>
          <p:cNvPr id="50206" name="稻壳儿小白白(http://dwz.cn/Wu2UP)"/>
          <p:cNvSpPr txBox="1">
            <a:spLocks noChangeArrowheads="1"/>
          </p:cNvSpPr>
          <p:nvPr/>
        </p:nvSpPr>
        <p:spPr bwMode="auto">
          <a:xfrm>
            <a:off x="2267510" y="1645770"/>
            <a:ext cx="269296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800" b="1" spc="300" dirty="0" smtClean="0">
                <a:solidFill>
                  <a:srgbClr val="445469"/>
                </a:solidFill>
                <a:sym typeface="Arial" charset="0"/>
              </a:rPr>
              <a:t>风险管理</a:t>
            </a:r>
            <a:endParaRPr lang="en-US" sz="2800" b="1" spc="300" dirty="0">
              <a:solidFill>
                <a:srgbClr val="445469"/>
              </a:solidFill>
              <a:sym typeface="Arial" charset="0"/>
            </a:endParaRPr>
          </a:p>
        </p:txBody>
      </p:sp>
      <p:pic>
        <p:nvPicPr>
          <p:cNvPr id="50218" name="图片 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19" name="文本框 69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项目开发管理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50220" name="文本框 72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45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99" y="1628589"/>
            <a:ext cx="677302" cy="53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289269" y="2660183"/>
            <a:ext cx="900078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任务量大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3D</a:t>
            </a:r>
            <a:r>
              <a:rPr lang="zh-CN" altLang="en-US" sz="2400" dirty="0" smtClean="0"/>
              <a:t>游戏设计工作量比较大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缺美工和策划</a:t>
            </a:r>
            <a:r>
              <a:rPr lang="en-US" altLang="zh-CN" sz="2400" dirty="0" err="1" smtClean="0"/>
              <a:t>Orz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游戏引擎的更换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开始计划设计</a:t>
            </a:r>
            <a:r>
              <a:rPr lang="en-US" altLang="zh-CN" sz="2400" dirty="0" smtClean="0"/>
              <a:t>2D</a:t>
            </a:r>
            <a:r>
              <a:rPr lang="zh-CN" altLang="en-US" sz="2400" dirty="0" smtClean="0"/>
              <a:t>游戏，使用</a:t>
            </a:r>
            <a:r>
              <a:rPr lang="en-US" altLang="zh-CN" sz="2400" dirty="0" smtClean="0"/>
              <a:t>Unity</a:t>
            </a:r>
            <a:r>
              <a:rPr lang="zh-CN" altLang="en-US" sz="2400" dirty="0" smtClean="0"/>
              <a:t>引擎，后来因为</a:t>
            </a:r>
            <a:r>
              <a:rPr lang="en-US" altLang="zh-CN" sz="2400" dirty="0" smtClean="0"/>
              <a:t>Unity</a:t>
            </a:r>
            <a:r>
              <a:rPr lang="zh-CN" altLang="en-US" sz="2400" dirty="0" smtClean="0"/>
              <a:t>引擎更适合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进行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游戏设计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人员变动</a:t>
            </a:r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9167284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117A68"/>
                </a:solidFill>
                <a:latin typeface="微软雅黑" charset="0"/>
              </a:rPr>
              <a:t>项目总结</a:t>
            </a:r>
            <a:endParaRPr lang="zh-CN" altLang="en-US" sz="4800" b="1" dirty="0">
              <a:solidFill>
                <a:srgbClr val="117A68"/>
              </a:solidFill>
              <a:latin typeface="微软雅黑" charset="0"/>
            </a:endParaRPr>
          </a:p>
        </p:txBody>
      </p:sp>
      <p:grpSp>
        <p:nvGrpSpPr>
          <p:cNvPr id="37891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37892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3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4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16600">
                <a:solidFill>
                  <a:schemeClr val="bg1"/>
                </a:solidFill>
                <a:latin typeface="Impact" charset="0"/>
              </a:rPr>
              <a:t>4</a:t>
            </a:r>
            <a:endParaRPr lang="zh-CN" altLang="en-US" sz="1660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</a:t>
            </a:r>
            <a:r>
              <a:rPr lang="zh-CN" altLang="en-US" sz="2400" b="1" smtClean="0">
                <a:solidFill>
                  <a:schemeClr val="bg1"/>
                </a:solidFill>
                <a:sym typeface="Arial" charset="0"/>
              </a:rPr>
              <a:t>一）项目总结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项目总结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93205" y="2302525"/>
            <a:ext cx="67753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游戏开发的工作量非常非常大，需要较好的设计。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整体项目完成度较高，可拓展性较强。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mtClean="0"/>
              <a:t>每个模块需要一定的解耦，这样在增添功能、进行下一次迭代时要可以减少很大的重写量。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有很多很多模块可以进行完善和拓展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0831836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117A68"/>
                </a:solidFill>
                <a:latin typeface="微软雅黑" charset="0"/>
              </a:rPr>
              <a:t>项目结论</a:t>
            </a:r>
            <a:endParaRPr lang="zh-CN" altLang="en-US" sz="4800" b="1" dirty="0">
              <a:solidFill>
                <a:srgbClr val="117A68"/>
              </a:solidFill>
              <a:latin typeface="微软雅黑" charset="0"/>
            </a:endParaRPr>
          </a:p>
        </p:txBody>
      </p:sp>
      <p:grpSp>
        <p:nvGrpSpPr>
          <p:cNvPr id="47107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47108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09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10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16600">
                <a:solidFill>
                  <a:schemeClr val="bg1"/>
                </a:solidFill>
                <a:latin typeface="Impact" charset="0"/>
              </a:rPr>
              <a:t>5</a:t>
            </a:r>
            <a:endParaRPr lang="zh-CN" altLang="en-US" sz="1660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1" y="1524003"/>
            <a:ext cx="806824" cy="388468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206" name="稻壳儿小白白(http://dwz.cn/Wu2UP)"/>
          <p:cNvSpPr txBox="1">
            <a:spLocks noChangeArrowheads="1"/>
          </p:cNvSpPr>
          <p:nvPr/>
        </p:nvSpPr>
        <p:spPr bwMode="auto">
          <a:xfrm>
            <a:off x="1347598" y="1299695"/>
            <a:ext cx="10186988" cy="4975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b="1" dirty="0"/>
              <a:t>广告主题与新闻主题相关度，与用户对广告的注意程度（注视时间、注视时间百分比、注视次数、主观）没有影响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algn="just">
              <a:lnSpc>
                <a:spcPct val="150000"/>
              </a:lnSpc>
            </a:pPr>
            <a:endParaRPr lang="en-US" altLang="zh-CN" sz="2000" b="1" dirty="0" smtClean="0"/>
          </a:p>
          <a:p>
            <a:pPr algn="just">
              <a:lnSpc>
                <a:spcPct val="150000"/>
              </a:lnSpc>
            </a:pPr>
            <a:endParaRPr lang="en-US" altLang="zh-CN" sz="2000" b="1" dirty="0"/>
          </a:p>
          <a:p>
            <a:pPr algn="just">
              <a:lnSpc>
                <a:spcPct val="150000"/>
              </a:lnSpc>
            </a:pPr>
            <a:r>
              <a:rPr lang="zh-CN" altLang="zh-CN" sz="2000" b="1" dirty="0"/>
              <a:t>广告形式与用户对于广告的注意程度有一定影响，其中动画会显著吸引用户的注意力，而图片和文字吸引效果相对较小，且两者之间差异并不显著。</a:t>
            </a:r>
            <a:endParaRPr lang="zh-CN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 smtClean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zh-CN" sz="2000" b="1" dirty="0"/>
              <a:t>用户整体上对动画广告更加反感，但存在小部分用户偏爱动画广告。</a:t>
            </a:r>
            <a:endParaRPr lang="zh-CN" altLang="zh-CN" sz="2000" dirty="0"/>
          </a:p>
          <a:p>
            <a:pPr algn="just">
              <a:lnSpc>
                <a:spcPct val="120000"/>
              </a:lnSpc>
            </a:pPr>
            <a:endParaRPr lang="zh-CN" altLang="zh-CN" sz="2000" dirty="0"/>
          </a:p>
          <a:p>
            <a:pPr algn="just">
              <a:lnSpc>
                <a:spcPct val="120000"/>
              </a:lnSpc>
            </a:pPr>
            <a:endParaRPr lang="zh-CN" altLang="zh-CN" sz="2000" dirty="0"/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实验结论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3600" dirty="0" smtClean="0">
                <a:solidFill>
                  <a:schemeClr val="bg1"/>
                </a:solidFill>
                <a:latin typeface="Impact" charset="0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4" name="稻壳儿小白白(http://dwz.cn/Wu2UP)"/>
          <p:cNvSpPr>
            <a:spLocks/>
          </p:cNvSpPr>
          <p:nvPr/>
        </p:nvSpPr>
        <p:spPr bwMode="auto">
          <a:xfrm>
            <a:off x="0" y="5157697"/>
            <a:ext cx="806824" cy="388468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" name="稻壳儿小白白(http://dwz.cn/Wu2UP)"/>
          <p:cNvSpPr>
            <a:spLocks/>
          </p:cNvSpPr>
          <p:nvPr/>
        </p:nvSpPr>
        <p:spPr bwMode="auto">
          <a:xfrm>
            <a:off x="0" y="3352803"/>
            <a:ext cx="806824" cy="388468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23895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稻壳儿小白白(http://dwz.cn/Wu2UP)"/>
          <p:cNvSpPr txBox="1">
            <a:spLocks noChangeArrowheads="1"/>
          </p:cNvSpPr>
          <p:nvPr/>
        </p:nvSpPr>
        <p:spPr bwMode="auto">
          <a:xfrm>
            <a:off x="6418077" y="1567237"/>
            <a:ext cx="5176276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r>
              <a:rPr lang="zh-CN" altLang="en-US" sz="2000" b="1" dirty="0"/>
              <a:t>项目数据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C# </a:t>
            </a:r>
            <a:r>
              <a:rPr lang="zh-CN" altLang="en-US" sz="2000" b="1" dirty="0"/>
              <a:t>代码 </a:t>
            </a:r>
            <a:r>
              <a:rPr lang="fr-FR" altLang="zh-CN" sz="2000" b="1" dirty="0"/>
              <a:t>4536 </a:t>
            </a:r>
            <a:r>
              <a:rPr lang="zh-CN" altLang="en-US" sz="2000" b="1" dirty="0"/>
              <a:t>行</a:t>
            </a:r>
          </a:p>
          <a:p>
            <a:endParaRPr lang="en-US" altLang="zh-CN" sz="2000" b="1" dirty="0"/>
          </a:p>
          <a:p>
            <a:r>
              <a:rPr lang="en-US" altLang="zh-CN" sz="2000" b="1" dirty="0" err="1"/>
              <a:t>GitLab</a:t>
            </a:r>
            <a:r>
              <a:rPr lang="zh-CN" altLang="en-US" sz="2000" b="1" dirty="0"/>
              <a:t>数据：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fr-FR" altLang="zh-CN" sz="2000" b="1" dirty="0"/>
              <a:t>Files (460 MB)</a:t>
            </a:r>
          </a:p>
          <a:p>
            <a:r>
              <a:rPr lang="fr-FR" altLang="zh-CN" sz="2000" b="1" dirty="0"/>
              <a:t> </a:t>
            </a:r>
          </a:p>
          <a:p>
            <a:r>
              <a:rPr lang="fr-FR" altLang="zh-CN" sz="2000" b="1" dirty="0"/>
              <a:t>Commits (141)</a:t>
            </a:r>
          </a:p>
          <a:p>
            <a:r>
              <a:rPr lang="fr-FR" altLang="zh-CN" sz="2000" b="1" dirty="0"/>
              <a:t> </a:t>
            </a:r>
          </a:p>
          <a:p>
            <a:r>
              <a:rPr lang="fr-FR" altLang="zh-CN" sz="2000" b="1" dirty="0"/>
              <a:t>Branches (7)</a:t>
            </a:r>
          </a:p>
          <a:p>
            <a:pPr eaLnBrk="1" hangingPunct="1"/>
            <a:r>
              <a:rPr lang="zh-CN" altLang="en-US" sz="2000" dirty="0">
                <a:solidFill>
                  <a:srgbClr val="7A8EA9"/>
                </a:solidFill>
                <a:sym typeface="Arial" charset="0"/>
              </a:rPr>
              <a:t>　　</a:t>
            </a:r>
            <a:r>
              <a:rPr lang="zh-CN" altLang="en-US" sz="2400" dirty="0">
                <a:solidFill>
                  <a:srgbClr val="7A8EA9"/>
                </a:solidFill>
                <a:sym typeface="Arial" charset="0"/>
              </a:rPr>
              <a:t>　　</a:t>
            </a:r>
          </a:p>
        </p:txBody>
      </p:sp>
      <p:pic>
        <p:nvPicPr>
          <p:cNvPr id="5123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577">
            <a:off x="423863" y="1516063"/>
            <a:ext cx="575945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文本框 5"/>
          <p:cNvSpPr txBox="1">
            <a:spLocks noChangeArrowheads="1"/>
          </p:cNvSpPr>
          <p:nvPr/>
        </p:nvSpPr>
        <p:spPr bwMode="auto">
          <a:xfrm>
            <a:off x="1146361" y="2448860"/>
            <a:ext cx="4445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项目</a:t>
            </a:r>
            <a:endParaRPr lang="en-US" altLang="zh-CN" sz="6000" b="1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ctr" eaLnBrk="1" hangingPunct="1"/>
            <a:r>
              <a:rPr lang="zh-CN" altLang="en-US" sz="6000" b="1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介绍</a:t>
            </a:r>
            <a:r>
              <a:rPr lang="en-US" sz="6600" dirty="0" smtClean="0">
                <a:solidFill>
                  <a:schemeClr val="bg1"/>
                </a:solidFill>
                <a:latin typeface="Impact" charset="0"/>
              </a:rPr>
              <a:t> </a:t>
            </a:r>
            <a:endParaRPr lang="zh-CN" altLang="en-US" sz="6600" dirty="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117A68"/>
                </a:solidFill>
                <a:latin typeface="微软雅黑" charset="0"/>
              </a:rPr>
              <a:t>不足与展望</a:t>
            </a:r>
            <a:endParaRPr lang="zh-CN" altLang="en-US" sz="4800" b="1" dirty="0">
              <a:solidFill>
                <a:srgbClr val="117A68"/>
              </a:solidFill>
              <a:latin typeface="微软雅黑" charset="0"/>
            </a:endParaRPr>
          </a:p>
        </p:txBody>
      </p:sp>
      <p:grpSp>
        <p:nvGrpSpPr>
          <p:cNvPr id="47107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47108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09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10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16600" dirty="0">
                <a:solidFill>
                  <a:schemeClr val="bg1"/>
                </a:solidFill>
                <a:latin typeface="Impact" charset="0"/>
              </a:rPr>
              <a:t>6</a:t>
            </a:r>
            <a:endParaRPr lang="zh-CN" altLang="en-US" sz="16600" dirty="0">
              <a:solidFill>
                <a:schemeClr val="bg1"/>
              </a:solidFill>
              <a:latin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382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稻壳儿小白白(http://dwz.cn/Wu2UP)"/>
          <p:cNvSpPr>
            <a:spLocks noChangeArrowheads="1"/>
          </p:cNvSpPr>
          <p:nvPr/>
        </p:nvSpPr>
        <p:spPr bwMode="auto">
          <a:xfrm rot="20751297">
            <a:off x="4135438" y="2357438"/>
            <a:ext cx="1589087" cy="3178175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40963" name="稻壳儿小白白(http://dwz.cn/Wu2UP)"/>
          <p:cNvSpPr>
            <a:spLocks noChangeArrowheads="1"/>
          </p:cNvSpPr>
          <p:nvPr/>
        </p:nvSpPr>
        <p:spPr bwMode="auto">
          <a:xfrm rot="4551297">
            <a:off x="4948238" y="1322388"/>
            <a:ext cx="1589087" cy="3176587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40964" name="稻壳儿小白白(http://dwz.cn/Wu2UP)"/>
          <p:cNvSpPr>
            <a:spLocks noChangeArrowheads="1"/>
          </p:cNvSpPr>
          <p:nvPr/>
        </p:nvSpPr>
        <p:spPr bwMode="auto">
          <a:xfrm rot="9951297">
            <a:off x="5984875" y="2136775"/>
            <a:ext cx="1589088" cy="3178175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40965" name="稻壳儿小白白(http://dwz.cn/Wu2UP)"/>
          <p:cNvSpPr>
            <a:spLocks noChangeArrowheads="1"/>
          </p:cNvSpPr>
          <p:nvPr/>
        </p:nvSpPr>
        <p:spPr bwMode="auto">
          <a:xfrm rot="15351297">
            <a:off x="5184775" y="3160713"/>
            <a:ext cx="1589087" cy="3176588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40966" name="稻壳儿小白白(http://dwz.cn/Wu2UP)"/>
          <p:cNvSpPr>
            <a:spLocks noChangeArrowheads="1"/>
          </p:cNvSpPr>
          <p:nvPr/>
        </p:nvSpPr>
        <p:spPr bwMode="auto">
          <a:xfrm flipH="1">
            <a:off x="4818343" y="3593539"/>
            <a:ext cx="2111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400" b="1" dirty="0" smtClean="0">
                <a:solidFill>
                  <a:srgbClr val="445469"/>
                </a:solidFill>
                <a:sym typeface="Arial" charset="0"/>
              </a:rPr>
              <a:t>不足与展望</a:t>
            </a:r>
            <a:endParaRPr lang="zh-CN" altLang="en-US" sz="2400" b="1" dirty="0">
              <a:solidFill>
                <a:srgbClr val="445469"/>
              </a:solidFill>
              <a:sym typeface="Arial" charset="0"/>
            </a:endParaRPr>
          </a:p>
        </p:txBody>
      </p:sp>
      <p:sp>
        <p:nvSpPr>
          <p:cNvPr id="40967" name="稻壳儿小白白(http://dwz.cn/Wu2UP)"/>
          <p:cNvSpPr>
            <a:spLocks noChangeShapeType="1"/>
          </p:cNvSpPr>
          <p:nvPr/>
        </p:nvSpPr>
        <p:spPr bwMode="auto">
          <a:xfrm flipH="1">
            <a:off x="3165563" y="4056536"/>
            <a:ext cx="104933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8" name="稻壳儿小白白(http://dwz.cn/Wu2UP)"/>
          <p:cNvSpPr>
            <a:spLocks noChangeShapeType="1"/>
          </p:cNvSpPr>
          <p:nvPr/>
        </p:nvSpPr>
        <p:spPr bwMode="auto">
          <a:xfrm flipH="1">
            <a:off x="4796434" y="5514752"/>
            <a:ext cx="1033462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9" name="稻壳儿小白白(http://dwz.cn/Wu2UP)"/>
          <p:cNvSpPr txBox="1">
            <a:spLocks noChangeArrowheads="1"/>
          </p:cNvSpPr>
          <p:nvPr/>
        </p:nvSpPr>
        <p:spPr bwMode="auto">
          <a:xfrm>
            <a:off x="2389461" y="5395389"/>
            <a:ext cx="2300941" cy="3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/>
            <a:r>
              <a:rPr lang="zh-CN" altLang="zh-CN" sz="2000" b="1" dirty="0"/>
              <a:t>素材存在一定的限制</a:t>
            </a:r>
            <a:endParaRPr lang="en-US" altLang="zh-CN" sz="2000" b="1" dirty="0"/>
          </a:p>
        </p:txBody>
      </p:sp>
      <p:sp>
        <p:nvSpPr>
          <p:cNvPr id="40971" name="稻壳儿小白白(http://dwz.cn/Wu2UP)"/>
          <p:cNvSpPr txBox="1">
            <a:spLocks noChangeArrowheads="1"/>
          </p:cNvSpPr>
          <p:nvPr/>
        </p:nvSpPr>
        <p:spPr bwMode="auto">
          <a:xfrm>
            <a:off x="8222567" y="2337944"/>
            <a:ext cx="40329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r>
              <a:rPr lang="zh-CN" altLang="zh-CN" sz="2000" b="1" dirty="0"/>
              <a:t>用户的实验环境没有做到完全控制</a:t>
            </a:r>
            <a:endParaRPr lang="en-US" altLang="zh-CN" sz="2000" b="1" dirty="0"/>
          </a:p>
        </p:txBody>
      </p:sp>
      <p:sp>
        <p:nvSpPr>
          <p:cNvPr id="40972" name="稻壳儿小白白(http://dwz.cn/Wu2UP)"/>
          <p:cNvSpPr txBox="1">
            <a:spLocks noChangeArrowheads="1"/>
          </p:cNvSpPr>
          <p:nvPr/>
        </p:nvSpPr>
        <p:spPr bwMode="auto">
          <a:xfrm>
            <a:off x="8222568" y="2769257"/>
            <a:ext cx="36145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zh-CN" sz="1600" dirty="0" smtClean="0">
                <a:solidFill>
                  <a:srgbClr val="8497B0"/>
                </a:solidFill>
              </a:rPr>
              <a:t>对于环境噪声等因素并没有进</a:t>
            </a:r>
            <a:r>
              <a:rPr lang="zh-CN" altLang="zh-CN" sz="1600" dirty="0">
                <a:solidFill>
                  <a:srgbClr val="8497B0"/>
                </a:solidFill>
              </a:rPr>
              <a:t>行控制</a:t>
            </a:r>
            <a:endParaRPr lang="en-US" sz="1600" dirty="0">
              <a:solidFill>
                <a:srgbClr val="8497B0"/>
              </a:solidFill>
              <a:sym typeface="Arial" charset="0"/>
            </a:endParaRPr>
          </a:p>
        </p:txBody>
      </p:sp>
      <p:sp>
        <p:nvSpPr>
          <p:cNvPr id="40977" name="稻壳儿小白白(http://dwz.cn/Wu2UP)"/>
          <p:cNvSpPr>
            <a:spLocks noChangeShapeType="1"/>
          </p:cNvSpPr>
          <p:nvPr/>
        </p:nvSpPr>
        <p:spPr bwMode="auto">
          <a:xfrm flipH="1">
            <a:off x="7027128" y="2755234"/>
            <a:ext cx="104933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8" name="稻壳儿小白白(http://dwz.cn/Wu2UP)"/>
          <p:cNvSpPr>
            <a:spLocks noChangeShapeType="1"/>
          </p:cNvSpPr>
          <p:nvPr/>
        </p:nvSpPr>
        <p:spPr bwMode="auto">
          <a:xfrm flipH="1">
            <a:off x="7372350" y="4560888"/>
            <a:ext cx="1033463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0979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0" name="文本框 3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不足与展望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40981" name="文本框 3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2" name="稻壳儿小白白(http://dwz.cn/Wu2UP)"/>
          <p:cNvSpPr txBox="1">
            <a:spLocks noChangeArrowheads="1"/>
          </p:cNvSpPr>
          <p:nvPr/>
        </p:nvSpPr>
        <p:spPr bwMode="auto">
          <a:xfrm>
            <a:off x="271132" y="5774094"/>
            <a:ext cx="444713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实验无法</a:t>
            </a:r>
            <a:r>
              <a:rPr lang="zh-CN" altLang="zh-CN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做到对</a:t>
            </a:r>
            <a:r>
              <a:rPr lang="zh-CN" altLang="zh-CN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所有主题</a:t>
            </a:r>
            <a:r>
              <a:rPr lang="zh-CN" altLang="zh-CN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的涵盖</a:t>
            </a:r>
            <a:endParaRPr lang="en-US" altLang="zh-CN" sz="16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稻壳儿小白白(http://dwz.cn/Wu2UP)"/>
          <p:cNvSpPr txBox="1">
            <a:spLocks noChangeArrowheads="1"/>
          </p:cNvSpPr>
          <p:nvPr/>
        </p:nvSpPr>
        <p:spPr bwMode="auto">
          <a:xfrm>
            <a:off x="92329" y="3761599"/>
            <a:ext cx="284730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/>
            <a:r>
              <a:rPr lang="zh-CN" altLang="zh-CN" sz="2000" b="1" dirty="0"/>
              <a:t>实验室环境与田野环境存在一定的差别</a:t>
            </a:r>
            <a:endParaRPr lang="en-US" altLang="zh-CN" sz="2000" b="1" dirty="0"/>
          </a:p>
        </p:txBody>
      </p:sp>
      <p:sp>
        <p:nvSpPr>
          <p:cNvPr id="26" name="稻壳儿小白白(http://dwz.cn/Wu2UP)"/>
          <p:cNvSpPr txBox="1">
            <a:spLocks noChangeArrowheads="1"/>
          </p:cNvSpPr>
          <p:nvPr/>
        </p:nvSpPr>
        <p:spPr bwMode="auto">
          <a:xfrm>
            <a:off x="8553543" y="4362168"/>
            <a:ext cx="34322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r>
              <a:rPr lang="zh-CN" altLang="zh-CN" sz="2000" b="1" dirty="0"/>
              <a:t>被试数量受限</a:t>
            </a:r>
            <a:endParaRPr lang="en-US" altLang="zh-CN" sz="2000" b="1" dirty="0"/>
          </a:p>
        </p:txBody>
      </p:sp>
      <p:sp>
        <p:nvSpPr>
          <p:cNvPr id="27" name="稻壳儿小白白(http://dwz.cn/Wu2UP)"/>
          <p:cNvSpPr txBox="1">
            <a:spLocks noChangeArrowheads="1"/>
          </p:cNvSpPr>
          <p:nvPr/>
        </p:nvSpPr>
        <p:spPr bwMode="auto">
          <a:xfrm>
            <a:off x="8562509" y="4776227"/>
            <a:ext cx="3091608" cy="878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8497B0"/>
                </a:solidFill>
              </a:rPr>
              <a:t>由于不同用户之间阅读习惯</a:t>
            </a:r>
            <a:r>
              <a:rPr lang="zh-CN" altLang="en-US" sz="1600" dirty="0" smtClean="0">
                <a:solidFill>
                  <a:srgbClr val="8497B0"/>
                </a:solidFill>
              </a:rPr>
              <a:t>的巨大差异，</a:t>
            </a:r>
            <a:r>
              <a:rPr lang="zh-CN" altLang="en-US" sz="1600" dirty="0">
                <a:solidFill>
                  <a:srgbClr val="8497B0"/>
                </a:solidFill>
              </a:rPr>
              <a:t>更多的数据量有助于反映整体的情况。</a:t>
            </a:r>
          </a:p>
        </p:txBody>
      </p:sp>
      <p:sp>
        <p:nvSpPr>
          <p:cNvPr id="21" name="稻壳儿小白白(http://dwz.cn/Wu2UP)"/>
          <p:cNvSpPr>
            <a:spLocks noChangeShapeType="1"/>
          </p:cNvSpPr>
          <p:nvPr/>
        </p:nvSpPr>
        <p:spPr bwMode="auto">
          <a:xfrm flipH="1">
            <a:off x="4725078" y="2179917"/>
            <a:ext cx="104933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稻壳儿小白白(http://dwz.cn/Wu2UP)"/>
          <p:cNvSpPr txBox="1">
            <a:spLocks noChangeArrowheads="1"/>
          </p:cNvSpPr>
          <p:nvPr/>
        </p:nvSpPr>
        <p:spPr bwMode="auto">
          <a:xfrm>
            <a:off x="1355658" y="1652373"/>
            <a:ext cx="3101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/>
            <a:r>
              <a:rPr lang="zh-CN" altLang="en-US" sz="2000" b="1" dirty="0" smtClean="0"/>
              <a:t>只考虑了部分类型的广告</a:t>
            </a:r>
            <a:endParaRPr lang="en-US" altLang="zh-CN" sz="2000" b="1" dirty="0"/>
          </a:p>
        </p:txBody>
      </p:sp>
      <p:sp>
        <p:nvSpPr>
          <p:cNvPr id="25" name="稻壳儿小白白(http://dwz.cn/Wu2UP)"/>
          <p:cNvSpPr txBox="1">
            <a:spLocks noChangeArrowheads="1"/>
          </p:cNvSpPr>
          <p:nvPr/>
        </p:nvSpPr>
        <p:spPr bwMode="auto">
          <a:xfrm>
            <a:off x="813394" y="2020540"/>
            <a:ext cx="3643444" cy="58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  <a:sym typeface="Arial" charset="0"/>
              </a:rPr>
              <a:t>可以进一步研究有声音的广告及游动型、闪烁型的广告对注意力的影响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542586"/>
      </p:ext>
    </p:extLst>
  </p:cSld>
  <p:clrMapOvr>
    <a:masterClrMapping/>
  </p:clrMapOvr>
  <p:transition spd="slow"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577">
            <a:off x="1162752" y="579659"/>
            <a:ext cx="9407182" cy="558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文本框 6"/>
          <p:cNvSpPr txBox="1">
            <a:spLocks noChangeArrowheads="1"/>
          </p:cNvSpPr>
          <p:nvPr/>
        </p:nvSpPr>
        <p:spPr bwMode="auto">
          <a:xfrm>
            <a:off x="2759075" y="2417952"/>
            <a:ext cx="674846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15000" dirty="0">
                <a:solidFill>
                  <a:schemeClr val="bg1"/>
                </a:solidFill>
                <a:latin typeface="Impact" charset="0"/>
              </a:rPr>
              <a:t>THANKS</a:t>
            </a:r>
            <a:endParaRPr lang="zh-CN" altLang="en-US" sz="15000" dirty="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稻壳儿小白白(http://dwz.cn/Wu2UP)"/>
          <p:cNvSpPr txBox="1">
            <a:spLocks noChangeArrowheads="1"/>
          </p:cNvSpPr>
          <p:nvPr/>
        </p:nvSpPr>
        <p:spPr bwMode="auto">
          <a:xfrm>
            <a:off x="6418077" y="1567237"/>
            <a:ext cx="51762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r>
              <a:rPr lang="zh-CN" altLang="en-US" sz="2000" b="1" dirty="0" smtClean="0">
                <a:sym typeface="Arial" charset="0"/>
              </a:rPr>
              <a:t>主要面向喜爱</a:t>
            </a:r>
            <a:r>
              <a:rPr lang="en-US" altLang="zh-CN" sz="2000" b="1" dirty="0" smtClean="0">
                <a:sym typeface="Arial" charset="0"/>
              </a:rPr>
              <a:t>RPG</a:t>
            </a:r>
            <a:r>
              <a:rPr lang="zh-CN" altLang="en-US" sz="2000" b="1" dirty="0" smtClean="0">
                <a:sym typeface="Arial" charset="0"/>
              </a:rPr>
              <a:t>游戏的玩家</a:t>
            </a:r>
            <a:r>
              <a:rPr lang="zh-CN" altLang="en-US" sz="2000" dirty="0">
                <a:solidFill>
                  <a:srgbClr val="7A8EA9"/>
                </a:solidFill>
                <a:sym typeface="Arial" charset="0"/>
              </a:rPr>
              <a:t>　　</a:t>
            </a:r>
            <a:r>
              <a:rPr lang="zh-CN" altLang="en-US" sz="2400" dirty="0">
                <a:solidFill>
                  <a:srgbClr val="7A8EA9"/>
                </a:solidFill>
                <a:sym typeface="Arial" charset="0"/>
              </a:rPr>
              <a:t>　　</a:t>
            </a:r>
          </a:p>
        </p:txBody>
      </p:sp>
      <p:pic>
        <p:nvPicPr>
          <p:cNvPr id="5123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577">
            <a:off x="423863" y="1516063"/>
            <a:ext cx="575945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文本框 5"/>
          <p:cNvSpPr txBox="1">
            <a:spLocks noChangeArrowheads="1"/>
          </p:cNvSpPr>
          <p:nvPr/>
        </p:nvSpPr>
        <p:spPr bwMode="auto">
          <a:xfrm>
            <a:off x="1146361" y="2448860"/>
            <a:ext cx="4445000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6000" b="1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需求</a:t>
            </a:r>
            <a:endParaRPr lang="en-US" altLang="zh-CN" sz="6000" b="1" dirty="0" smtClean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pPr algn="ctr" eaLnBrk="1" hangingPunct="1"/>
            <a:r>
              <a:rPr lang="zh-CN" altLang="en-US" sz="6000" b="1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分析</a:t>
            </a:r>
            <a:endParaRPr lang="zh-CN" altLang="en-US" sz="6600" dirty="0">
              <a:solidFill>
                <a:schemeClr val="bg1"/>
              </a:solidFill>
              <a:latin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35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稻壳儿小白白(http://dwz.cn/Wu2UP)"/>
          <p:cNvSpPr txBox="1">
            <a:spLocks noChangeArrowheads="1"/>
          </p:cNvSpPr>
          <p:nvPr/>
        </p:nvSpPr>
        <p:spPr bwMode="auto">
          <a:xfrm>
            <a:off x="6388190" y="357003"/>
            <a:ext cx="5295809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环境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三维模型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日照系统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相机系统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第三人称跟随的视角相机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自由视角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上帝视角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GUI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设置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任务面板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剧情对话框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任务系统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实现任务之间的激活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通信系统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实现不同类之间事件的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/>
              <a:t>人物系统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b="1" dirty="0"/>
              <a:t>NPC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敌人</a:t>
            </a:r>
            <a:endParaRPr lang="en-US" altLang="zh-CN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dirty="0"/>
              <a:t>玩家</a:t>
            </a:r>
            <a:endParaRPr lang="en-US" altLang="zh-CN" sz="2000" b="1" dirty="0"/>
          </a:p>
        </p:txBody>
      </p:sp>
      <p:pic>
        <p:nvPicPr>
          <p:cNvPr id="5123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577">
            <a:off x="423863" y="1516063"/>
            <a:ext cx="575945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文本框 5"/>
          <p:cNvSpPr txBox="1">
            <a:spLocks noChangeArrowheads="1"/>
          </p:cNvSpPr>
          <p:nvPr/>
        </p:nvSpPr>
        <p:spPr bwMode="auto">
          <a:xfrm>
            <a:off x="1146361" y="2448860"/>
            <a:ext cx="4445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6000" b="1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摘</a:t>
            </a:r>
            <a:r>
              <a:rPr lang="en-US" altLang="en-US" sz="6000" b="1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</a:t>
            </a:r>
            <a:r>
              <a:rPr lang="en-US" sz="6000" b="1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要</a:t>
            </a:r>
          </a:p>
          <a:p>
            <a:pPr algn="ctr" eaLnBrk="1" hangingPunct="1"/>
            <a:r>
              <a:rPr lang="en-US" sz="6600" dirty="0" smtClean="0">
                <a:solidFill>
                  <a:schemeClr val="bg1"/>
                </a:solidFill>
                <a:latin typeface="Impact" charset="0"/>
              </a:rPr>
              <a:t>Abstract </a:t>
            </a:r>
            <a:endParaRPr lang="zh-CN" altLang="en-US" sz="6600" dirty="0">
              <a:solidFill>
                <a:schemeClr val="bg1"/>
              </a:solidFill>
              <a:latin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7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007F58"/>
                </a:solidFill>
                <a:latin typeface="微软雅黑" charset="0"/>
              </a:rPr>
              <a:t>游戏演示</a:t>
            </a:r>
            <a:endParaRPr lang="zh-CN" altLang="en-US" sz="4800" b="1" dirty="0">
              <a:solidFill>
                <a:srgbClr val="007F58"/>
              </a:solidFill>
              <a:latin typeface="微软雅黑" charset="0"/>
            </a:endParaRPr>
          </a:p>
        </p:txBody>
      </p:sp>
      <p:grpSp>
        <p:nvGrpSpPr>
          <p:cNvPr id="7171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7172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4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16600">
                <a:solidFill>
                  <a:schemeClr val="bg1"/>
                </a:solidFill>
                <a:latin typeface="Impact" charset="0"/>
              </a:rPr>
              <a:t>1</a:t>
            </a:r>
            <a:endParaRPr lang="zh-CN" altLang="en-US" sz="1660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007F58"/>
                </a:solidFill>
                <a:latin typeface="微软雅黑" charset="0"/>
              </a:rPr>
              <a:t>设计与实现</a:t>
            </a:r>
            <a:endParaRPr lang="zh-CN" altLang="en-US" sz="4800" b="1" dirty="0">
              <a:solidFill>
                <a:srgbClr val="007F58"/>
              </a:solidFill>
              <a:latin typeface="微软雅黑" charset="0"/>
            </a:endParaRPr>
          </a:p>
        </p:txBody>
      </p:sp>
      <p:grpSp>
        <p:nvGrpSpPr>
          <p:cNvPr id="18435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18436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7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38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1660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1660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（一） 项目架构与</a:t>
            </a:r>
            <a:r>
              <a:rPr lang="en-US" altLang="zh-CN" sz="2400" b="1" dirty="0" smtClean="0">
                <a:solidFill>
                  <a:schemeClr val="bg1"/>
                </a:solidFill>
                <a:sym typeface="Arial" charset="0"/>
              </a:rPr>
              <a:t>Unity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简介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16137" y="2256500"/>
            <a:ext cx="10563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架构采取</a:t>
            </a:r>
            <a:r>
              <a:rPr lang="en-US" altLang="zh-CN" sz="2000" dirty="0"/>
              <a:t>MVC</a:t>
            </a:r>
            <a:r>
              <a:rPr lang="zh-CN" altLang="en-US" sz="2000" dirty="0"/>
              <a:t>结构，</a:t>
            </a:r>
            <a:r>
              <a:rPr lang="en-US" altLang="zh-CN" sz="2000" dirty="0"/>
              <a:t>Model</a:t>
            </a:r>
            <a:r>
              <a:rPr lang="zh-CN" altLang="en-US" sz="2000" dirty="0"/>
              <a:t>使用</a:t>
            </a:r>
            <a:r>
              <a:rPr lang="en-US" altLang="zh-CN" sz="2000" dirty="0"/>
              <a:t>3dsMax</a:t>
            </a:r>
            <a:r>
              <a:rPr lang="zh-CN" altLang="en-US" sz="2000" dirty="0"/>
              <a:t>建模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Control</a:t>
            </a:r>
            <a:r>
              <a:rPr lang="zh-CN" altLang="en-US" sz="2000" dirty="0" smtClean="0"/>
              <a:t>控制器控制游戏场景内部的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游戏物件</a:t>
            </a:r>
            <a:r>
              <a:rPr lang="en-US" altLang="zh-CN" sz="2000" dirty="0" err="1" smtClean="0"/>
              <a:t>GameObject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View</a:t>
            </a:r>
            <a:r>
              <a:rPr lang="zh-CN" altLang="en-US" sz="2000" dirty="0" smtClean="0"/>
              <a:t>部分利用</a:t>
            </a:r>
            <a:r>
              <a:rPr lang="en-US" altLang="zh-CN" sz="2000" dirty="0" smtClean="0"/>
              <a:t>Unity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GUI</a:t>
            </a:r>
            <a:r>
              <a:rPr lang="zh-CN" altLang="en-US" sz="2000" dirty="0" smtClean="0"/>
              <a:t>部件来完成。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控制器大部分选择</a:t>
            </a:r>
            <a:r>
              <a:rPr lang="zh-CN" altLang="en-US" sz="2000" dirty="0"/>
              <a:t>单件模式</a:t>
            </a:r>
            <a:r>
              <a:rPr lang="zh-CN" altLang="en-US" sz="2000" dirty="0" smtClean="0"/>
              <a:t>实现。</a:t>
            </a:r>
            <a:endParaRPr lang="zh-CN" altLang="en-US" sz="2000" dirty="0"/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（一） </a:t>
            </a:r>
            <a:r>
              <a:rPr lang="en-US" altLang="zh-CN" sz="2400" b="1" dirty="0" smtClean="0">
                <a:solidFill>
                  <a:schemeClr val="bg1"/>
                </a:solidFill>
                <a:sym typeface="Arial" charset="0"/>
              </a:rPr>
              <a:t>Unity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简介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设计与实现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16137" y="2256500"/>
            <a:ext cx="105634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比较主流的开放游戏引擎：</a:t>
            </a:r>
            <a:r>
              <a:rPr lang="en-US" altLang="zh-CN" sz="2000" dirty="0"/>
              <a:t>Unity 5, Cocos, Unreal Engine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2116137" y="2895902"/>
            <a:ext cx="62015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Unity 5: </a:t>
            </a:r>
            <a:r>
              <a:rPr lang="zh-CN" altLang="en-US" dirty="0"/>
              <a:t>跨平台，</a:t>
            </a:r>
            <a:r>
              <a:rPr lang="en-US" altLang="zh-CN" dirty="0"/>
              <a:t>JS</a:t>
            </a:r>
            <a:r>
              <a:rPr lang="zh-CN" altLang="en-US" dirty="0"/>
              <a:t>、</a:t>
            </a:r>
            <a:r>
              <a:rPr lang="en-US" altLang="zh-CN" dirty="0"/>
              <a:t>C#</a:t>
            </a:r>
            <a:r>
              <a:rPr lang="zh-CN" altLang="en-US" dirty="0"/>
              <a:t>为开发语言。</a:t>
            </a:r>
            <a:endParaRPr lang="en-US" altLang="zh-CN" dirty="0"/>
          </a:p>
          <a:p>
            <a:r>
              <a:rPr lang="en-US" altLang="zh-CN" dirty="0"/>
              <a:t>Cocos</a:t>
            </a:r>
            <a:r>
              <a:rPr lang="zh-CN" altLang="en-US" dirty="0"/>
              <a:t>：</a:t>
            </a:r>
            <a:r>
              <a:rPr lang="en-US" altLang="zh-CN" dirty="0"/>
              <a:t>JS</a:t>
            </a:r>
            <a:r>
              <a:rPr lang="zh-CN" altLang="en-US" dirty="0"/>
              <a:t>开发，支持</a:t>
            </a:r>
            <a:r>
              <a:rPr lang="en-US" altLang="zh-CN" dirty="0" err="1"/>
              <a:t>Lua</a:t>
            </a:r>
            <a:r>
              <a:rPr lang="zh-CN" altLang="en-US" dirty="0"/>
              <a:t>引擎，有比较成熟的中文文档，完全开源。</a:t>
            </a:r>
            <a:endParaRPr lang="en-US" altLang="zh-CN" dirty="0"/>
          </a:p>
          <a:p>
            <a:r>
              <a:rPr lang="en-US" altLang="zh-CN" dirty="0"/>
              <a:t>Unreal Engine 4</a:t>
            </a:r>
            <a:r>
              <a:rPr lang="zh-CN" altLang="en-US" dirty="0"/>
              <a:t>：与</a:t>
            </a:r>
            <a:r>
              <a:rPr lang="en-US" altLang="zh-CN" dirty="0"/>
              <a:t>Unity5</a:t>
            </a:r>
            <a:r>
              <a:rPr lang="zh-CN" altLang="en-US" dirty="0"/>
              <a:t>类似。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91857382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1_Office 主题">
      <a:majorFont>
        <a:latin typeface="Arial"/>
        <a:ea typeface="微软雅黑"/>
        <a:cs typeface="微软雅黑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charset="0"/>
            <a:cs typeface="微软雅黑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charset="0"/>
            <a:cs typeface="微软雅黑" charset="0"/>
          </a:defRPr>
        </a:defPPr>
      </a:lstStyle>
    </a:lnDef>
  </a:objectDefaults>
  <a:extraClrSchemeLst>
    <a:extraClrScheme>
      <a:clrScheme name="1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2_Office 主题">
      <a:majorFont>
        <a:latin typeface="Arial"/>
        <a:ea typeface="微软雅黑"/>
        <a:cs typeface="微软雅黑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charset="0"/>
            <a:cs typeface="微软雅黑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charset="0"/>
            <a:cs typeface="微软雅黑" charset="0"/>
          </a:defRPr>
        </a:defPPr>
      </a:lstStyle>
    </a:lnDef>
  </a:objectDefaults>
  <a:extraClrSchemeLst>
    <a:extraClrScheme>
      <a:clrScheme name="2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Pages>0</Pages>
  <Words>1025</Words>
  <Characters>0</Characters>
  <Application>Microsoft Office PowerPoint</Application>
  <DocSecurity>0</DocSecurity>
  <PresentationFormat>宽屏</PresentationFormat>
  <Lines>0</Lines>
  <Paragraphs>239</Paragraphs>
  <Slides>32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黑体</vt:lpstr>
      <vt:lpstr>微软雅黑</vt:lpstr>
      <vt:lpstr>Arial</vt:lpstr>
      <vt:lpstr>Impact</vt:lpstr>
      <vt:lpstr>Wingdings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hp Ma</cp:lastModifiedBy>
  <cp:revision>558</cp:revision>
  <dcterms:created xsi:type="dcterms:W3CDTF">2015-07-10T05:07:58Z</dcterms:created>
  <dcterms:modified xsi:type="dcterms:W3CDTF">2016-12-23T12:56:59Z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